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8" r:id="rId4"/>
  </p:sldMasterIdLst>
  <p:notesMasterIdLst>
    <p:notesMasterId r:id="rId6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6" r:id="rId21"/>
    <p:sldId id="425" r:id="rId22"/>
    <p:sldId id="426" r:id="rId23"/>
    <p:sldId id="277" r:id="rId24"/>
    <p:sldId id="278" r:id="rId25"/>
    <p:sldId id="279" r:id="rId26"/>
    <p:sldId id="281" r:id="rId27"/>
    <p:sldId id="32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402" r:id="rId43"/>
    <p:sldId id="403" r:id="rId44"/>
    <p:sldId id="404" r:id="rId45"/>
    <p:sldId id="409" r:id="rId46"/>
    <p:sldId id="300" r:id="rId47"/>
    <p:sldId id="301" r:id="rId48"/>
    <p:sldId id="302" r:id="rId49"/>
    <p:sldId id="427" r:id="rId50"/>
    <p:sldId id="428" r:id="rId51"/>
    <p:sldId id="330" r:id="rId52"/>
    <p:sldId id="424" r:id="rId53"/>
    <p:sldId id="423" r:id="rId54"/>
    <p:sldId id="417" r:id="rId55"/>
    <p:sldId id="311" r:id="rId56"/>
    <p:sldId id="324" r:id="rId57"/>
    <p:sldId id="325" r:id="rId58"/>
    <p:sldId id="328" r:id="rId59"/>
    <p:sldId id="318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B3B3B3"/>
    <a:srgbClr val="F97619"/>
    <a:srgbClr val="2174B6"/>
    <a:srgbClr val="ED8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4" autoAdjust="0"/>
    <p:restoredTop sz="93907" autoAdjust="0"/>
  </p:normalViewPr>
  <p:slideViewPr>
    <p:cSldViewPr snapToGrid="0">
      <p:cViewPr>
        <p:scale>
          <a:sx n="75" d="100"/>
          <a:sy n="75" d="100"/>
        </p:scale>
        <p:origin x="2150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496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1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9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6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07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6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9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711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0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8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3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4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863003"/>
            <a:ext cx="3870000" cy="2291167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Metrics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529740" y="8712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</a:t>
            </a: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28080" y="2278896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Social</a:t>
            </a: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429120" y="1804056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225080" y="4109904"/>
            <a:ext cx="4452840" cy="12253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must the solution do?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833840" y="881116"/>
            <a:ext cx="4844080" cy="115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makes the solution better?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2138806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238760" y="1773310"/>
            <a:ext cx="360" cy="2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533430" y="3912278"/>
            <a:ext cx="360" cy="37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57880" y="1146240"/>
            <a:ext cx="822080" cy="187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1178560" y="998640"/>
            <a:ext cx="7782200" cy="3293025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E2926-1650-4173-A1D4-DF8EE6096818}"/>
              </a:ext>
            </a:extLst>
          </p:cNvPr>
          <p:cNvSpPr txBox="1"/>
          <p:nvPr/>
        </p:nvSpPr>
        <p:spPr>
          <a:xfrm rot="16200000">
            <a:off x="-1763857" y="2237453"/>
            <a:ext cx="424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Better solution quality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9058887-F4C3-478E-952D-B2729726625D}"/>
              </a:ext>
            </a:extLst>
          </p:cNvPr>
          <p:cNvSpPr/>
          <p:nvPr/>
        </p:nvSpPr>
        <p:spPr>
          <a:xfrm>
            <a:off x="653240" y="1259840"/>
            <a:ext cx="403399" cy="25400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too!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1002310" y="998640"/>
            <a:ext cx="8025410" cy="3360000"/>
          </a:xfrm>
          <a:prstGeom prst="rect">
            <a:avLst/>
          </a:prstGeom>
          <a:ln>
            <a:noFill/>
          </a:ln>
        </p:spPr>
      </p:pic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1764407" y="241488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A8D19EE-FF95-CAC4-B155-8851FF12CA25}"/>
              </a:ext>
            </a:extLst>
          </p:cNvPr>
          <p:cNvPicPr/>
          <p:nvPr/>
        </p:nvPicPr>
        <p:blipFill rotWithShape="1">
          <a:blip r:embed="rId2"/>
          <a:srcRect l="8616" t="1371" r="80423" b="85757"/>
          <a:stretch/>
        </p:blipFill>
        <p:spPr>
          <a:xfrm>
            <a:off x="1703560" y="1144289"/>
            <a:ext cx="957324" cy="94438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9B0970-F1D5-4529-ACF7-64A0030E048E}"/>
              </a:ext>
            </a:extLst>
          </p:cNvPr>
          <p:cNvSpPr txBox="1"/>
          <p:nvPr/>
        </p:nvSpPr>
        <p:spPr>
          <a:xfrm rot="16200000">
            <a:off x="-1303097" y="2393576"/>
            <a:ext cx="309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Slower run time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BDB5A7D-939D-40E0-A9A4-11EC53F5D68C}"/>
              </a:ext>
            </a:extLst>
          </p:cNvPr>
          <p:cNvSpPr/>
          <p:nvPr/>
        </p:nvSpPr>
        <p:spPr>
          <a:xfrm rot="10800000">
            <a:off x="536672" y="1415963"/>
            <a:ext cx="389200" cy="25400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types of problems?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AutoShape 2" descr="IUCN Red List of Threatened Species">
            <a:extLst>
              <a:ext uri="{FF2B5EF4-FFF2-40B4-BE49-F238E27FC236}">
                <a16:creationId xmlns:a16="http://schemas.microsoft.com/office/drawing/2014/main" id="{220AF834-7215-0D26-4750-C6B7C4CE8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2733" y="4358218"/>
            <a:ext cx="920496" cy="9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A635335-FDEC-2842-F231-66D701C544FB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2D44402-A096-B165-0F5C-E3C2AD28EAAD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225" name="Picture 10">
                <a:extLst>
                  <a:ext uri="{FF2B5EF4-FFF2-40B4-BE49-F238E27FC236}">
                    <a16:creationId xmlns:a16="http://schemas.microsoft.com/office/drawing/2014/main" id="{9B9B30F7-4671-54E4-8A7E-2E48D7B4C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6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CDFA9E07-11F7-1034-7B8C-787E92D310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B50D9BA-E4B0-93A8-6CD3-EFB687335A9F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223" name="Picture 8">
                <a:extLst>
                  <a:ext uri="{FF2B5EF4-FFF2-40B4-BE49-F238E27FC236}">
                    <a16:creationId xmlns:a16="http://schemas.microsoft.com/office/drawing/2014/main" id="{159B99E6-93E4-A0FB-1025-8E2DD9A8D3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006EC33C-39B8-AB98-4196-E9921035B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734A863-0320-020A-84E7-D95E8E30165B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97049FC1-FA30-1453-C9D5-9E66A0F05C1B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599966D-7313-5D4C-1305-214213F515DD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22" name="Picture 4" descr="poison bottle Icon 218413">
                  <a:extLst>
                    <a:ext uri="{FF2B5EF4-FFF2-40B4-BE49-F238E27FC236}">
                      <a16:creationId xmlns:a16="http://schemas.microsoft.com/office/drawing/2014/main" id="{71DE3DF2-4841-BF1B-A956-15563A35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A82B2AA1-6561-28FC-F156-238A405787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248396BB-6DAF-1BD5-A5E3-8A0ED4AEF35D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A4E39EBF-13E8-9130-47C5-7807488F8542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57063938-0FCA-18F0-4901-8D3F23A0CB0D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18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00AC6584-452B-274C-8C3E-CF7943DBC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5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19A33073-1143-CF0B-A5BB-1A61EC79E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FE122841-5DEC-5A3C-6C56-21B520BC87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186A5DE-A467-2B1B-0D30-9633A2BEC8BD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582398C4-93A9-2953-9448-2BA8769CD710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9A7C68C-EB29-1298-8DE0-A2A170029F84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13" name="Picture 4" descr="poison bottle Icon 218413">
                  <a:extLst>
                    <a:ext uri="{FF2B5EF4-FFF2-40B4-BE49-F238E27FC236}">
                      <a16:creationId xmlns:a16="http://schemas.microsoft.com/office/drawing/2014/main" id="{B3E11CD9-01C6-86AD-1E83-FFD72FA435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825C183-7272-9994-0F7E-080DFDA8C7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B044F05-1336-C5F3-7BC6-D7D92CE19A5F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9369D8C-5095-18D4-567F-53015B7B2C75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2DCD57C5-0A19-B194-14E3-2F5C7D7A96D5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9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5102D3D9-FE28-D1E2-627D-D02701EC56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3D14569-35A4-B322-671E-7226F3DC3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F41DE61-1A53-1BA0-2903-A47A2D5F0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DF1B88AF-38D3-1928-5BA4-4979A4DD24C7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203" name="Picture 24">
                <a:extLst>
                  <a:ext uri="{FF2B5EF4-FFF2-40B4-BE49-F238E27FC236}">
                    <a16:creationId xmlns:a16="http://schemas.microsoft.com/office/drawing/2014/main" id="{27DAB7D8-E95C-E752-AA9B-3528D6BF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B41CD485-FD7A-FFC5-9DAA-CF9B29B03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6" descr="Money Bag Clip Art">
            <a:extLst>
              <a:ext uri="{FF2B5EF4-FFF2-40B4-BE49-F238E27FC236}">
                <a16:creationId xmlns:a16="http://schemas.microsoft.com/office/drawing/2014/main" id="{46940549-4F5C-4B73-FD3D-C5428DC7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" y="3872001"/>
            <a:ext cx="887916" cy="12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4DE22C1-FCE2-F286-AF79-67BD0431E621}"/>
              </a:ext>
            </a:extLst>
          </p:cNvPr>
          <p:cNvGrpSpPr/>
          <p:nvPr/>
        </p:nvGrpSpPr>
        <p:grpSpPr>
          <a:xfrm>
            <a:off x="5379734" y="4201461"/>
            <a:ext cx="725049" cy="725049"/>
            <a:chOff x="-2790412" y="5046269"/>
            <a:chExt cx="696305" cy="69630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04391-3EFE-D45D-91CC-71ACC4A8FC68}"/>
                </a:ext>
              </a:extLst>
            </p:cNvPr>
            <p:cNvSpPr/>
            <p:nvPr/>
          </p:nvSpPr>
          <p:spPr>
            <a:xfrm>
              <a:off x="-2790412" y="5046269"/>
              <a:ext cx="696305" cy="69630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Picture 4" descr="poison bottle Icon 218413">
              <a:extLst>
                <a:ext uri="{FF2B5EF4-FFF2-40B4-BE49-F238E27FC236}">
                  <a16:creationId xmlns:a16="http://schemas.microsoft.com/office/drawing/2014/main" id="{81DE0655-94B1-5074-9793-E8E2FE80F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0293" y="5046388"/>
              <a:ext cx="696067" cy="69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20" descr="Gold Bar | Last Day on Earth: Survival Wiki | Fandom">
            <a:extLst>
              <a:ext uri="{FF2B5EF4-FFF2-40B4-BE49-F238E27FC236}">
                <a16:creationId xmlns:a16="http://schemas.microsoft.com/office/drawing/2014/main" id="{CD14A754-BF34-2047-A391-D09B7964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51" y="4201461"/>
            <a:ext cx="1030215" cy="7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92A9EC4-2688-1503-DC75-4C0DFF90CFB0}"/>
              </a:ext>
            </a:extLst>
          </p:cNvPr>
          <p:cNvSpPr/>
          <p:nvPr/>
        </p:nvSpPr>
        <p:spPr>
          <a:xfrm>
            <a:off x="1662594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E3DA6-DADA-11F1-6DD2-51E9A13339CF}"/>
              </a:ext>
            </a:extLst>
          </p:cNvPr>
          <p:cNvGrpSpPr/>
          <p:nvPr/>
        </p:nvGrpSpPr>
        <p:grpSpPr>
          <a:xfrm>
            <a:off x="7681850" y="3977900"/>
            <a:ext cx="1204959" cy="996416"/>
            <a:chOff x="7375346" y="4038247"/>
            <a:chExt cx="1204959" cy="996416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A90F9F31-E7E4-C393-7B2E-79C97388C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346" y="4120887"/>
              <a:ext cx="706748" cy="91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Statement on IUCN Red List Status Change of the Snow Leopard - Snow Leopard  Trust">
              <a:extLst>
                <a:ext uri="{FF2B5EF4-FFF2-40B4-BE49-F238E27FC236}">
                  <a16:creationId xmlns:a16="http://schemas.microsoft.com/office/drawing/2014/main" id="{C039F6D9-AB5F-22B3-FF4A-994A7320F9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3" t="48896" r="5280" b="5479"/>
            <a:stretch/>
          </p:blipFill>
          <p:spPr bwMode="auto">
            <a:xfrm>
              <a:off x="7758843" y="4038247"/>
              <a:ext cx="821462" cy="84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1225-5FA7-8F4E-9FE1-37BE07848164}"/>
              </a:ext>
            </a:extLst>
          </p:cNvPr>
          <p:cNvCxnSpPr/>
          <p:nvPr/>
        </p:nvCxnSpPr>
        <p:spPr>
          <a:xfrm>
            <a:off x="307467" y="3802748"/>
            <a:ext cx="84691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Shape 1">
            <a:extLst>
              <a:ext uri="{FF2B5EF4-FFF2-40B4-BE49-F238E27FC236}">
                <a16:creationId xmlns:a16="http://schemas.microsoft.com/office/drawing/2014/main" id="{A1F975CC-F8AE-0206-4674-8B1EDC128469}"/>
              </a:ext>
            </a:extLst>
          </p:cNvPr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B36F4941-CCA1-83C7-A8A6-C0F4EC707C05}"/>
              </a:ext>
            </a:extLst>
          </p:cNvPr>
          <p:cNvSpPr/>
          <p:nvPr/>
        </p:nvSpPr>
        <p:spPr>
          <a:xfrm>
            <a:off x="4269877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983CD0D-5A39-2540-DBE1-F87AC8820D86}"/>
              </a:ext>
            </a:extLst>
          </p:cNvPr>
          <p:cNvSpPr/>
          <p:nvPr/>
        </p:nvSpPr>
        <p:spPr>
          <a:xfrm>
            <a:off x="6571994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DBC5AB8-8682-362E-C148-30F5D22E6F06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37FF328-47D2-8983-FAD6-DE9329C12510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119" name="Picture 10">
                <a:extLst>
                  <a:ext uri="{FF2B5EF4-FFF2-40B4-BE49-F238E27FC236}">
                    <a16:creationId xmlns:a16="http://schemas.microsoft.com/office/drawing/2014/main" id="{1364536D-B4DE-C811-A6AA-732C096E9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F4970659-8DD0-E003-BCD2-BAEA29C4C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D0BF57D-935F-11D5-6DB8-FF403B7C5EAF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117" name="Picture 8">
                <a:extLst>
                  <a:ext uri="{FF2B5EF4-FFF2-40B4-BE49-F238E27FC236}">
                    <a16:creationId xmlns:a16="http://schemas.microsoft.com/office/drawing/2014/main" id="{BCD20590-1AEB-AFA3-3EE2-07C5A966C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B166569C-6DD2-B985-83CB-3D0D55433C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CFA5154-AA2B-E68A-7EDA-6E489656F4EA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B6658D-D61C-4508-41CA-B42E0A05432E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5283043F-F56E-DE60-AE4B-12FC12F44C4A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16" name="Picture 4" descr="poison bottle Icon 218413">
                  <a:extLst>
                    <a:ext uri="{FF2B5EF4-FFF2-40B4-BE49-F238E27FC236}">
                      <a16:creationId xmlns:a16="http://schemas.microsoft.com/office/drawing/2014/main" id="{6B54B865-D896-2069-FAE6-A9EF7877DC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CA98C544-94C4-E590-1FE7-5DA341D02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418562B-F382-FEE9-EE37-E53E73026B7E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E8E3A66D-C28E-349C-4B8F-37B29F5C4CCE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A84133D-EBA5-6A56-B4FC-172B3AD979C9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12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BAC01813-75A7-690F-3BAB-6C4BFEEAB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9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0D87F95-A98A-FB9E-EA8F-B45D881336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D0B2BDB-9F1D-B17F-678D-123E51E15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35E8A8C-5983-4EBF-BAF8-B7AE1F65DCA4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06DA773-FDF1-0C85-1559-9477DE0C7797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5CBC2C1-5C9C-23BF-AD1C-97034500DED9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07" name="Picture 4" descr="poison bottle Icon 218413">
                  <a:extLst>
                    <a:ext uri="{FF2B5EF4-FFF2-40B4-BE49-F238E27FC236}">
                      <a16:creationId xmlns:a16="http://schemas.microsoft.com/office/drawing/2014/main" id="{9E9AA8A4-CE66-FC17-A286-72181DD5AF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5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1531B991-DAF9-53FC-5509-2AA5E19700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F2D72C4-AECF-BF59-320C-49F179C2BC05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FE438C7-A10F-9D4B-6BA5-F6F7BA18A21B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0242845-F786-6941-5B1F-248470FF2DF5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03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7EB85AB2-5D08-5A0A-4E37-CA6682AA79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CB2C0D8-6751-FA65-D9C9-340869E697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D909F8F9-7F18-9244-CDE0-96AB94B76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ED1CED-A79F-3915-EC64-1A32B83E8F6E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97" name="Picture 24">
                <a:extLst>
                  <a:ext uri="{FF2B5EF4-FFF2-40B4-BE49-F238E27FC236}">
                    <a16:creationId xmlns:a16="http://schemas.microsoft.com/office/drawing/2014/main" id="{0BEEB691-BB8D-233B-3F96-904786060A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4C8D6257-450D-7B92-2AED-8AFABC386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6012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6" descr="Money Bag Clip Art">
            <a:extLst>
              <a:ext uri="{FF2B5EF4-FFF2-40B4-BE49-F238E27FC236}">
                <a16:creationId xmlns:a16="http://schemas.microsoft.com/office/drawing/2014/main" id="{46940549-4F5C-4B73-FD3D-C5428DC7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" y="3872001"/>
            <a:ext cx="887916" cy="12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A0A9E83-2AF5-9C8B-BC02-DB52E21D7A4F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6E22B-F081-B9BF-53C2-488D2E359933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81" name="Picture 10">
                <a:extLst>
                  <a:ext uri="{FF2B5EF4-FFF2-40B4-BE49-F238E27FC236}">
                    <a16:creationId xmlns:a16="http://schemas.microsoft.com/office/drawing/2014/main" id="{33F96ECF-7139-B1E9-59FF-36F79B873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A6FC8856-E36A-838E-4EB9-FBB07E07A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92824E-725A-F6B2-A199-7ACA3A876270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0F922CB7-81CC-5DAC-4CB1-90C41DCCC3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03E783DC-D8B2-7F02-271D-D495A71C9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46BE44-8FDB-A32F-948F-B219D3B945AA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500A7A-0C10-37B8-4E8B-3F4B04362CB2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8478282-032A-CFA1-9E8C-22E1C3230290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Picture 4" descr="poison bottle Icon 218413">
                  <a:extLst>
                    <a:ext uri="{FF2B5EF4-FFF2-40B4-BE49-F238E27FC236}">
                      <a16:creationId xmlns:a16="http://schemas.microsoft.com/office/drawing/2014/main" id="{FA56F1C3-42DE-2B48-D481-7D318720A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CF7D793-D7E9-1B10-3A4D-79EE79071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603D31-188A-8AE8-6C7E-8ED59A5F834E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A4C6422-8B4C-3DBF-D1AD-3EE4DA5DE73F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880ABFB-7D52-5D9D-864C-9632CEC1C2CB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4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9F020FD0-3C0C-7C1A-4C80-70E7EFF934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6038DFD7-3543-2910-0C1E-6D73B9E12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978A490E-D759-D9F4-3609-8981EA94E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92A66B7-A9E6-3AA5-3F7C-2D8EF0469E7F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EF4E856-45AB-4BCF-514F-AD9EFFD5CFFA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6A7F664-9515-50C5-B9C8-5BA9B825F226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69" name="Picture 4" descr="poison bottle Icon 218413">
                  <a:extLst>
                    <a:ext uri="{FF2B5EF4-FFF2-40B4-BE49-F238E27FC236}">
                      <a16:creationId xmlns:a16="http://schemas.microsoft.com/office/drawing/2014/main" id="{E5673130-C2CB-6507-3D7A-CFF58E1AB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7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9442FC3-1965-C0D3-A88D-7335AFB41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8D1D70-E634-3B06-A0F2-9C31B99C0E0E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E60DB64-46DA-69B1-BE86-FB49D0B7E81D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092E841-284A-E29E-FDCE-8DD76D52EE79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B363A9E9-4EF3-850C-0D3F-497725E666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2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C060AFAA-3ECF-0A6E-F80C-D5D41F9F1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00F52103-1903-B88B-9827-EBDFDF834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4E02073-03CB-3CAC-CEE0-E7679031A15A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59" name="Picture 24">
                <a:extLst>
                  <a:ext uri="{FF2B5EF4-FFF2-40B4-BE49-F238E27FC236}">
                    <a16:creationId xmlns:a16="http://schemas.microsoft.com/office/drawing/2014/main" id="{1B98DC8A-AA11-C8EB-0297-1323310E7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7988EB1C-259D-46DD-A540-852488AFA4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1225-5FA7-8F4E-9FE1-37BE07848164}"/>
              </a:ext>
            </a:extLst>
          </p:cNvPr>
          <p:cNvCxnSpPr/>
          <p:nvPr/>
        </p:nvCxnSpPr>
        <p:spPr>
          <a:xfrm>
            <a:off x="307467" y="3802748"/>
            <a:ext cx="84691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Shape 1">
            <a:extLst>
              <a:ext uri="{FF2B5EF4-FFF2-40B4-BE49-F238E27FC236}">
                <a16:creationId xmlns:a16="http://schemas.microsoft.com/office/drawing/2014/main" id="{A1F975CC-F8AE-0206-4674-8B1EDC128469}"/>
              </a:ext>
            </a:extLst>
          </p:cNvPr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3C3EF147-68DF-EFEC-5C68-DC666966E83C}"/>
              </a:ext>
            </a:extLst>
          </p:cNvPr>
          <p:cNvSpPr/>
          <p:nvPr/>
        </p:nvSpPr>
        <p:spPr>
          <a:xfrm>
            <a:off x="1408492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D8F14EE-A919-74E5-51C2-62EF41A975B8}"/>
              </a:ext>
            </a:extLst>
          </p:cNvPr>
          <p:cNvSpPr/>
          <p:nvPr/>
        </p:nvSpPr>
        <p:spPr>
          <a:xfrm>
            <a:off x="4037899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80045A9-03B2-97DF-6629-D26F715FF875}"/>
              </a:ext>
            </a:extLst>
          </p:cNvPr>
          <p:cNvSpPr/>
          <p:nvPr/>
        </p:nvSpPr>
        <p:spPr>
          <a:xfrm>
            <a:off x="6387705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45F387-A01A-5FFB-DFB5-01822E5A947B}"/>
              </a:ext>
            </a:extLst>
          </p:cNvPr>
          <p:cNvGrpSpPr/>
          <p:nvPr/>
        </p:nvGrpSpPr>
        <p:grpSpPr>
          <a:xfrm>
            <a:off x="7243461" y="3979003"/>
            <a:ext cx="1861527" cy="1001328"/>
            <a:chOff x="7243461" y="3979003"/>
            <a:chExt cx="1861527" cy="1001328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A90F9F31-E7E4-C393-7B2E-79C97388C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461" y="4181030"/>
              <a:ext cx="577622" cy="74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0">
              <a:extLst>
                <a:ext uri="{FF2B5EF4-FFF2-40B4-BE49-F238E27FC236}">
                  <a16:creationId xmlns:a16="http://schemas.microsoft.com/office/drawing/2014/main" id="{5278D7A0-87F8-ABD7-36D5-8B8161571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670" y="4447956"/>
              <a:ext cx="790076" cy="53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4">
              <a:extLst>
                <a:ext uri="{FF2B5EF4-FFF2-40B4-BE49-F238E27FC236}">
                  <a16:creationId xmlns:a16="http://schemas.microsoft.com/office/drawing/2014/main" id="{1E3865FA-1DA4-8781-6DDE-3A4D4D7ED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9078" y="3979003"/>
              <a:ext cx="724656" cy="36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Statement on IUCN Red List Status Change of the Snow Leopard - Snow Leopard  Trust">
              <a:extLst>
                <a:ext uri="{FF2B5EF4-FFF2-40B4-BE49-F238E27FC236}">
                  <a16:creationId xmlns:a16="http://schemas.microsoft.com/office/drawing/2014/main" id="{C039F6D9-AB5F-22B3-FF4A-994A7320F9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3" t="48896" r="5280" b="5479"/>
            <a:stretch/>
          </p:blipFill>
          <p:spPr bwMode="auto">
            <a:xfrm>
              <a:off x="8283526" y="3989772"/>
              <a:ext cx="821462" cy="84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396848-B7EA-EA45-0B0B-AEE03097FF39}"/>
              </a:ext>
            </a:extLst>
          </p:cNvPr>
          <p:cNvGrpSpPr/>
          <p:nvPr/>
        </p:nvGrpSpPr>
        <p:grpSpPr>
          <a:xfrm>
            <a:off x="4893655" y="4237306"/>
            <a:ext cx="1280940" cy="605375"/>
            <a:chOff x="4976021" y="4237306"/>
            <a:chExt cx="1280940" cy="60537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DE22C1-FCE2-F286-AF79-67BD0431E621}"/>
                </a:ext>
              </a:extLst>
            </p:cNvPr>
            <p:cNvGrpSpPr/>
            <p:nvPr/>
          </p:nvGrpSpPr>
          <p:grpSpPr>
            <a:xfrm>
              <a:off x="4976021" y="4237306"/>
              <a:ext cx="594358" cy="594358"/>
              <a:chOff x="-2790412" y="5046269"/>
              <a:chExt cx="696305" cy="69630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104391-3EFE-D45D-91CC-71ACC4A8FC68}"/>
                  </a:ext>
                </a:extLst>
              </p:cNvPr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1" name="Picture 4" descr="poison bottle Icon 218413">
                <a:extLst>
                  <a:ext uri="{FF2B5EF4-FFF2-40B4-BE49-F238E27FC236}">
                    <a16:creationId xmlns:a16="http://schemas.microsoft.com/office/drawing/2014/main" id="{81DE0655-94B1-5074-9793-E8E2FE80F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41B73E-85F5-8DF3-F5F6-4485A009222B}"/>
                </a:ext>
              </a:extLst>
            </p:cNvPr>
            <p:cNvGrpSpPr/>
            <p:nvPr/>
          </p:nvGrpSpPr>
          <p:grpSpPr>
            <a:xfrm>
              <a:off x="5657261" y="4242981"/>
              <a:ext cx="599700" cy="599700"/>
              <a:chOff x="8581492" y="1969286"/>
              <a:chExt cx="725049" cy="72504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B0E36DF-F237-2AE5-8D25-DACFD3C1040D}"/>
                  </a:ext>
                </a:extLst>
              </p:cNvPr>
              <p:cNvSpPr/>
              <p:nvPr/>
            </p:nvSpPr>
            <p:spPr>
              <a:xfrm>
                <a:off x="8581492" y="1969286"/>
                <a:ext cx="725049" cy="72504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Picture 10" descr="Fence Wooden Silhouette - Free vector graphic on Pixabay">
                <a:extLst>
                  <a:ext uri="{FF2B5EF4-FFF2-40B4-BE49-F238E27FC236}">
                    <a16:creationId xmlns:a16="http://schemas.microsoft.com/office/drawing/2014/main" id="{15E98C36-DEBC-6B19-FC41-F7FA0A1E1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8581492" y="1994844"/>
                <a:ext cx="725049" cy="687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51172-BEEE-F7CC-A656-674C7633A6E7}"/>
              </a:ext>
            </a:extLst>
          </p:cNvPr>
          <p:cNvGrpSpPr/>
          <p:nvPr/>
        </p:nvGrpSpPr>
        <p:grpSpPr>
          <a:xfrm>
            <a:off x="2264247" y="3989772"/>
            <a:ext cx="1560543" cy="1160387"/>
            <a:chOff x="2314511" y="3989772"/>
            <a:chExt cx="1560543" cy="1160387"/>
          </a:xfrm>
        </p:grpSpPr>
        <p:pic>
          <p:nvPicPr>
            <p:cNvPr id="46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D0CA611F-DB68-9D52-B2BD-2D7C3F448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511" y="4093283"/>
              <a:ext cx="1147544" cy="83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5C25964E-FC27-948E-3178-DA86F96C0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510" y="4312065"/>
              <a:ext cx="1147544" cy="83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CD14A754-BF34-2047-A391-D09B79640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349" y="3989772"/>
              <a:ext cx="1030215" cy="75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40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542294"/>
            <a:ext cx="9266830" cy="1671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2675324" y="3694488"/>
            <a:ext cx="1802560" cy="513935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284463" y="4449827"/>
            <a:ext cx="1948827" cy="575914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4"/>
          <a:srcRect t="23872" b="20753"/>
          <a:stretch/>
        </p:blipFill>
        <p:spPr>
          <a:xfrm>
            <a:off x="2310808" y="4425399"/>
            <a:ext cx="1907213" cy="636197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5"/>
          <a:srcRect t="29095" b="29739"/>
          <a:stretch/>
        </p:blipFill>
        <p:spPr>
          <a:xfrm>
            <a:off x="109372" y="3676149"/>
            <a:ext cx="2540888" cy="592183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6"/>
          <a:stretch/>
        </p:blipFill>
        <p:spPr>
          <a:xfrm>
            <a:off x="4331835" y="3593465"/>
            <a:ext cx="1929266" cy="640281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79" y="804727"/>
            <a:ext cx="2225129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Adam Marques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Amanda Martin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Ana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Veríssimo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Angela Brennan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Carlo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Rondinini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Caitlyn Proctor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Cynthia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Riginos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Emma Hudgins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57600" y="804727"/>
            <a:ext cx="2451960" cy="23625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Francesco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Ficetola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Graeme Buchanan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Guillermo Velo-Antón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Iadine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Chadès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Íñigo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Hugh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Possingham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Jaimie Vincent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Jenny McCune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804727"/>
            <a:ext cx="2829960" cy="228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Jonathan Rhodes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Joseph Bennett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Josie Hughes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Lenore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Fahrig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Matt Watts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Matthew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Strimas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-Mackey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Miguel Camacho-Sanchez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Nina Morell</a:t>
            </a:r>
            <a:endParaRPr lang="en-US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804727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Peter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Arcese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Fuller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Pither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Silvia Carvalho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Stuart Butchart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B57EB39F-6089-58BA-D2B8-08C9CB74D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4262040" y="4496743"/>
            <a:ext cx="3185322" cy="4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839B74A5-9D99-FCF3-E8E4-025DF096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82" y="4376049"/>
            <a:ext cx="1575849" cy="67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NCC: Nature Conservancy of Canada">
            <a:extLst>
              <a:ext uri="{FF2B5EF4-FFF2-40B4-BE49-F238E27FC236}">
                <a16:creationId xmlns:a16="http://schemas.microsoft.com/office/drawing/2014/main" id="{1BC75526-5EC5-EA02-CD08-BD0347D6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76" y="361566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/>
          <p:cNvPicPr/>
          <p:nvPr/>
        </p:nvPicPr>
        <p:blipFill>
          <a:blip r:embed="rId10"/>
          <a:stretch/>
        </p:blipFill>
        <p:spPr>
          <a:xfrm>
            <a:off x="8183339" y="3652408"/>
            <a:ext cx="772705" cy="5798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E84C20-436D-3554-D279-515258E85661}"/>
              </a:ext>
            </a:extLst>
          </p:cNvPr>
          <p:cNvGrpSpPr/>
          <p:nvPr/>
        </p:nvGrpSpPr>
        <p:grpSpPr>
          <a:xfrm>
            <a:off x="6245307" y="1060560"/>
            <a:ext cx="2267947" cy="2308296"/>
            <a:chOff x="6245307" y="1060560"/>
            <a:chExt cx="2267947" cy="2308296"/>
          </a:xfrm>
        </p:grpSpPr>
        <p:pic>
          <p:nvPicPr>
            <p:cNvPr id="997" name="Picture 5"/>
            <p:cNvPicPr/>
            <p:nvPr/>
          </p:nvPicPr>
          <p:blipFill>
            <a:blip r:embed="rId2"/>
            <a:stretch/>
          </p:blipFill>
          <p:spPr>
            <a:xfrm>
              <a:off x="6245307" y="1556280"/>
              <a:ext cx="2267947" cy="1812576"/>
            </a:xfrm>
            <a:prstGeom prst="rect">
              <a:avLst/>
            </a:prstGeom>
            <a:ln>
              <a:noFill/>
            </a:ln>
          </p:spPr>
        </p:pic>
        <p:sp>
          <p:nvSpPr>
            <p:cNvPr id="999" name="CustomShape 2"/>
            <p:cNvSpPr/>
            <p:nvPr/>
          </p:nvSpPr>
          <p:spPr>
            <a:xfrm>
              <a:off x="6395760" y="1060560"/>
              <a:ext cx="19670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Rana iberica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66941A-C861-9984-C4B6-ED50BA6A2599}"/>
              </a:ext>
            </a:extLst>
          </p:cNvPr>
          <p:cNvGrpSpPr/>
          <p:nvPr/>
        </p:nvGrpSpPr>
        <p:grpSpPr>
          <a:xfrm>
            <a:off x="3118603" y="1060560"/>
            <a:ext cx="2881440" cy="2323285"/>
            <a:chOff x="3178080" y="1060560"/>
            <a:chExt cx="2881440" cy="2323285"/>
          </a:xfrm>
        </p:grpSpPr>
        <p:pic>
          <p:nvPicPr>
            <p:cNvPr id="996" name="Picture 4"/>
            <p:cNvPicPr/>
            <p:nvPr/>
          </p:nvPicPr>
          <p:blipFill>
            <a:blip r:embed="rId3"/>
            <a:stretch/>
          </p:blipFill>
          <p:spPr>
            <a:xfrm>
              <a:off x="3466570" y="1541880"/>
              <a:ext cx="2304460" cy="18419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3" name="CustomShape 3"/>
            <p:cNvSpPr/>
            <p:nvPr/>
          </p:nvSpPr>
          <p:spPr>
            <a:xfrm>
              <a:off x="3178080" y="1060560"/>
              <a:ext cx="288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 dirty="0" err="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Pelobates</a:t>
              </a:r>
              <a:r>
                <a:rPr lang="en-US" sz="2800" b="0" i="1" strike="noStrike" spc="-1" dirty="0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 </a:t>
              </a:r>
              <a:r>
                <a:rPr lang="en-US" sz="2800" b="0" i="1" strike="noStrike" spc="-1" dirty="0" err="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cultripes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1000" name="Picture 2"/>
          <p:cNvPicPr/>
          <p:nvPr/>
        </p:nvPicPr>
        <p:blipFill>
          <a:blip r:embed="rId4"/>
          <a:srcRect l="21861" t="21382" r="7323" b="9545"/>
          <a:stretch/>
        </p:blipFill>
        <p:spPr>
          <a:xfrm>
            <a:off x="6834240" y="3191316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5"/>
          <a:stretch/>
        </p:blipFill>
        <p:spPr>
          <a:xfrm>
            <a:off x="7914240" y="2666076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6"/>
          <a:srcRect l="19772" t="23368" b="7008"/>
          <a:stretch/>
        </p:blipFill>
        <p:spPr>
          <a:xfrm>
            <a:off x="3954960" y="3252156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0AF410-E796-8EAF-A4BB-5EFD19D41EA1}"/>
              </a:ext>
            </a:extLst>
          </p:cNvPr>
          <p:cNvGrpSpPr/>
          <p:nvPr/>
        </p:nvGrpSpPr>
        <p:grpSpPr>
          <a:xfrm>
            <a:off x="598862" y="1060560"/>
            <a:ext cx="2274478" cy="2302120"/>
            <a:chOff x="598862" y="1060560"/>
            <a:chExt cx="2274478" cy="2302120"/>
          </a:xfrm>
        </p:grpSpPr>
        <p:pic>
          <p:nvPicPr>
            <p:cNvPr id="995" name="Picture 2"/>
            <p:cNvPicPr/>
            <p:nvPr/>
          </p:nvPicPr>
          <p:blipFill>
            <a:blip r:embed="rId7"/>
            <a:stretch/>
          </p:blipFill>
          <p:spPr>
            <a:xfrm>
              <a:off x="598862" y="1544760"/>
              <a:ext cx="2274478" cy="1817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4" name="CustomShape 4"/>
            <p:cNvSpPr/>
            <p:nvPr/>
          </p:nvSpPr>
          <p:spPr>
            <a:xfrm>
              <a:off x="785341" y="1060560"/>
              <a:ext cx="19015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Hyla molleri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4" name="CustomShape 3">
            <a:extLst>
              <a:ext uri="{FF2B5EF4-FFF2-40B4-BE49-F238E27FC236}">
                <a16:creationId xmlns:a16="http://schemas.microsoft.com/office/drawing/2014/main" id="{39DFEF82-FDF5-F077-357B-C42F70A98324}"/>
              </a:ext>
            </a:extLst>
          </p:cNvPr>
          <p:cNvSpPr/>
          <p:nvPr/>
        </p:nvSpPr>
        <p:spPr>
          <a:xfrm>
            <a:off x="6146800" y="4777032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189876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5"/>
          <a:stretch/>
        </p:blipFill>
        <p:spPr>
          <a:xfrm>
            <a:off x="5068440" y="2931036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454372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192452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45257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199292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528452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528452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453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199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199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453292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528452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528452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119024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125529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379541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BE70A4DD-6177-915E-F4CA-46D0819F00EA}"/>
              </a:ext>
            </a:extLst>
          </p:cNvPr>
          <p:cNvSpPr/>
          <p:nvPr/>
        </p:nvSpPr>
        <p:spPr>
          <a:xfrm>
            <a:off x="6146800" y="4777032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-144687" y="4015080"/>
            <a:ext cx="4936613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processes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9558F289-A1B5-5D9C-0821-4D0626FFCD04}"/>
              </a:ext>
            </a:extLst>
          </p:cNvPr>
          <p:cNvSpPr/>
          <p:nvPr/>
        </p:nvSpPr>
        <p:spPr>
          <a:xfrm>
            <a:off x="31400" y="47752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country,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imperilled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7D0D4EC-FBBA-D75C-1B7F-2270D74B79C2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8498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existing data could lead to positive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fundings could mean better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F473F39F-C40D-6296-A22C-B53162FFE0EB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data collection can mean worse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data collection can mean better outcomes too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D693CC12-2AC9-800D-41BA-A35E9FA64125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Different conventional approaches have different performance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Performance of  these approaches depends on available funds 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All of them could lead to lead to worse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780" y="721018"/>
            <a:ext cx="4060440" cy="48481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Maximizing return on investment is best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surveyvoi</a:t>
            </a: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323A2922-4C11-58FD-FD73-956639C53D34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7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664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15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13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32">
            <a:extLst>
              <a:ext uri="{FF2B5EF4-FFF2-40B4-BE49-F238E27FC236}">
                <a16:creationId xmlns:a16="http://schemas.microsoft.com/office/drawing/2014/main" id="{F6C6FD4B-1A79-BEB8-D1AA-A5464167F6F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8880" y="429624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030A0">
                  <a:alpha val="70000"/>
                </a:srgbClr>
              </a:gs>
              <a:gs pos="57000">
                <a:srgbClr val="813B84"/>
              </a:gs>
              <a:gs pos="72000">
                <a:srgbClr val="9B4C59"/>
              </a:gs>
              <a:gs pos="100000">
                <a:srgbClr val="C3651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 flip="none" rotWithShape="1">
            <a:gsLst>
              <a:gs pos="1500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16200000" scaled="1"/>
            <a:tileRect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 flip="none" rotWithShape="1">
            <a:gsLst>
              <a:gs pos="59000">
                <a:srgbClr val="00B0F0"/>
              </a:gs>
              <a:gs pos="85000">
                <a:srgbClr val="FF000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129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Environmental and geographic surrogates might work</a:t>
            </a:r>
          </a:p>
        </p:txBody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https://www.pnas.org/cms/10.1073/pnas.1711009114/asset/d107d940-1509-486d-8583-b0ed56c2f481/assets/graphic/pnas.1711009114fig01.jpeg">
            <a:extLst>
              <a:ext uri="{FF2B5EF4-FFF2-40B4-BE49-F238E27FC236}">
                <a16:creationId xmlns:a16="http://schemas.microsoft.com/office/drawing/2014/main" id="{8DF2AE4F-634B-488B-B25E-BFEB48797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" b="46074"/>
          <a:stretch/>
        </p:blipFill>
        <p:spPr bwMode="auto">
          <a:xfrm>
            <a:off x="378927" y="1604240"/>
            <a:ext cx="8386145" cy="31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1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6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 surrogates not guaranteed</a:t>
            </a:r>
          </a:p>
        </p:txBody>
      </p:sp>
      <p:sp>
        <p:nvSpPr>
          <p:cNvPr id="1626" name="CustomShape 11"/>
          <p:cNvSpPr/>
          <p:nvPr/>
        </p:nvSpPr>
        <p:spPr>
          <a:xfrm>
            <a:off x="6315640" y="47511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5E920-E49A-416C-B4D1-D1721A96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9"/>
          <a:stretch/>
        </p:blipFill>
        <p:spPr>
          <a:xfrm>
            <a:off x="278120" y="847080"/>
            <a:ext cx="4320560" cy="41294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540F408-CC75-4DDC-9865-020FFCC68ED4}"/>
              </a:ext>
            </a:extLst>
          </p:cNvPr>
          <p:cNvGrpSpPr/>
          <p:nvPr/>
        </p:nvGrpSpPr>
        <p:grpSpPr>
          <a:xfrm>
            <a:off x="4723300" y="1527052"/>
            <a:ext cx="3770460" cy="830997"/>
            <a:chOff x="5373540" y="998628"/>
            <a:chExt cx="3770460" cy="8309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FE9A2E-7E1A-4C8A-AB0B-B3D32A3936C2}"/>
                </a:ext>
              </a:extLst>
            </p:cNvPr>
            <p:cNvGrpSpPr/>
            <p:nvPr/>
          </p:nvGrpSpPr>
          <p:grpSpPr>
            <a:xfrm>
              <a:off x="5373540" y="1149713"/>
              <a:ext cx="650160" cy="528829"/>
              <a:chOff x="5373540" y="875705"/>
              <a:chExt cx="650160" cy="5288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80C24D-6C3C-4C2B-8F20-3B0B350F0221}"/>
                  </a:ext>
                </a:extLst>
              </p:cNvPr>
              <p:cNvSpPr/>
              <p:nvPr/>
            </p:nvSpPr>
            <p:spPr>
              <a:xfrm>
                <a:off x="5373540" y="875705"/>
                <a:ext cx="650160" cy="528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25897BF-2370-4B37-9D54-9EA32DDDF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170" y="1140119"/>
                <a:ext cx="498900" cy="0"/>
              </a:xfrm>
              <a:prstGeom prst="line">
                <a:avLst/>
              </a:prstGeom>
              <a:ln w="857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2AA087-9B0B-4F98-BB0A-FB51477B447F}"/>
                </a:ext>
              </a:extLst>
            </p:cNvPr>
            <p:cNvSpPr txBox="1"/>
            <p:nvPr/>
          </p:nvSpPr>
          <p:spPr>
            <a:xfrm>
              <a:off x="6102280" y="998628"/>
              <a:ext cx="304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maximizing 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genetic diversity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A30A3F-1DBA-4CFA-B23D-B09AD682EB16}"/>
              </a:ext>
            </a:extLst>
          </p:cNvPr>
          <p:cNvGrpSpPr/>
          <p:nvPr/>
        </p:nvGrpSpPr>
        <p:grpSpPr>
          <a:xfrm>
            <a:off x="4723300" y="2435247"/>
            <a:ext cx="3767510" cy="528829"/>
            <a:chOff x="5373540" y="2189391"/>
            <a:chExt cx="3767510" cy="5288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7F728DC-AD49-4E17-B791-34F81A2B44BA}"/>
                </a:ext>
              </a:extLst>
            </p:cNvPr>
            <p:cNvGrpSpPr/>
            <p:nvPr/>
          </p:nvGrpSpPr>
          <p:grpSpPr>
            <a:xfrm>
              <a:off x="5373540" y="2189391"/>
              <a:ext cx="650160" cy="528829"/>
              <a:chOff x="5373540" y="2575679"/>
              <a:chExt cx="650160" cy="52882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FF33A1-64B5-422F-A178-AF9B52DC749F}"/>
                  </a:ext>
                </a:extLst>
              </p:cNvPr>
              <p:cNvSpPr/>
              <p:nvPr/>
            </p:nvSpPr>
            <p:spPr>
              <a:xfrm>
                <a:off x="5373540" y="2575679"/>
                <a:ext cx="650160" cy="528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755F234-5214-4736-A2F9-9513D91C9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170" y="2840093"/>
                <a:ext cx="498900" cy="0"/>
              </a:xfrm>
              <a:prstGeom prst="line">
                <a:avLst/>
              </a:prstGeom>
              <a:ln w="85725">
                <a:solidFill>
                  <a:srgbClr val="2174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97843-C96C-431E-AD60-C2C3EAA5F3D9}"/>
                </a:ext>
              </a:extLst>
            </p:cNvPr>
            <p:cNvSpPr txBox="1"/>
            <p:nvPr/>
          </p:nvSpPr>
          <p:spPr>
            <a:xfrm>
              <a:off x="6099330" y="2189391"/>
              <a:ext cx="3041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randomly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6A3A039-FBC5-4924-8ACC-67D80935B76D}"/>
              </a:ext>
            </a:extLst>
          </p:cNvPr>
          <p:cNvSpPr/>
          <p:nvPr/>
        </p:nvSpPr>
        <p:spPr>
          <a:xfrm>
            <a:off x="4723300" y="739801"/>
            <a:ext cx="389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Selecting sites by… </a:t>
            </a:r>
            <a:endParaRPr lang="en-CA" sz="3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BA4A83-7825-4B1B-A1EC-5528818FFDBB}"/>
              </a:ext>
            </a:extLst>
          </p:cNvPr>
          <p:cNvGrpSpPr/>
          <p:nvPr/>
        </p:nvGrpSpPr>
        <p:grpSpPr>
          <a:xfrm>
            <a:off x="4723300" y="3041274"/>
            <a:ext cx="3714660" cy="830997"/>
            <a:chOff x="5373540" y="3077984"/>
            <a:chExt cx="3714660" cy="83099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C460A9-3B1B-488B-A2B5-9C2DB16B2394}"/>
                </a:ext>
              </a:extLst>
            </p:cNvPr>
            <p:cNvGrpSpPr/>
            <p:nvPr/>
          </p:nvGrpSpPr>
          <p:grpSpPr>
            <a:xfrm>
              <a:off x="5373540" y="3229069"/>
              <a:ext cx="650160" cy="528829"/>
              <a:chOff x="5373540" y="3259653"/>
              <a:chExt cx="650160" cy="52882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E6DC33-A3A8-4526-9437-276F277EB759}"/>
                  </a:ext>
                </a:extLst>
              </p:cNvPr>
              <p:cNvSpPr/>
              <p:nvPr/>
            </p:nvSpPr>
            <p:spPr>
              <a:xfrm>
                <a:off x="5373540" y="3259653"/>
                <a:ext cx="650160" cy="5288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AC0B0A2-1520-4773-8797-E830213F1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170" y="3524067"/>
                <a:ext cx="498900" cy="0"/>
              </a:xfrm>
              <a:prstGeom prst="line">
                <a:avLst/>
              </a:prstGeom>
              <a:ln w="85725">
                <a:solidFill>
                  <a:srgbClr val="F976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C46496-78EB-4D61-B4E5-18927D775165}"/>
                </a:ext>
              </a:extLst>
            </p:cNvPr>
            <p:cNvSpPr txBox="1"/>
            <p:nvPr/>
          </p:nvSpPr>
          <p:spPr>
            <a:xfrm>
              <a:off x="6046480" y="3077984"/>
              <a:ext cx="3041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maximizing geographic spread</a:t>
              </a:r>
              <a:endParaRPr lang="en-CA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292D4-4569-4AD2-ADF9-50CECE659EA3}"/>
              </a:ext>
            </a:extLst>
          </p:cNvPr>
          <p:cNvGrpSpPr/>
          <p:nvPr/>
        </p:nvGrpSpPr>
        <p:grpSpPr>
          <a:xfrm>
            <a:off x="4696560" y="4001805"/>
            <a:ext cx="650160" cy="528829"/>
            <a:chOff x="5373540" y="3943627"/>
            <a:chExt cx="650160" cy="5288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D1382F-9F8D-4275-8783-98E54E2373B9}"/>
                </a:ext>
              </a:extLst>
            </p:cNvPr>
            <p:cNvSpPr/>
            <p:nvPr/>
          </p:nvSpPr>
          <p:spPr>
            <a:xfrm>
              <a:off x="5373540" y="3943627"/>
              <a:ext cx="650160" cy="528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6341FC-A968-424A-B053-9D373BA5EA55}"/>
                </a:ext>
              </a:extLst>
            </p:cNvPr>
            <p:cNvCxnSpPr>
              <a:cxnSpLocks/>
            </p:cNvCxnSpPr>
            <p:nvPr/>
          </p:nvCxnSpPr>
          <p:spPr>
            <a:xfrm>
              <a:off x="5449170" y="4208041"/>
              <a:ext cx="498900" cy="0"/>
            </a:xfrm>
            <a:prstGeom prst="line">
              <a:avLst/>
            </a:prstGeom>
            <a:ln w="857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4410E5-518E-4CF5-9322-79C90DCE8557}"/>
              </a:ext>
            </a:extLst>
          </p:cNvPr>
          <p:cNvSpPr txBox="1"/>
          <p:nvPr/>
        </p:nvSpPr>
        <p:spPr>
          <a:xfrm>
            <a:off x="5449090" y="3817390"/>
            <a:ext cx="363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maximizing spread across isolation barriers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05F391-C7EC-4AAE-83DF-F7C02E9C9E99}"/>
              </a:ext>
            </a:extLst>
          </p:cNvPr>
          <p:cNvSpPr/>
          <p:nvPr/>
        </p:nvSpPr>
        <p:spPr>
          <a:xfrm>
            <a:off x="1287460" y="965200"/>
            <a:ext cx="470220" cy="561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4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233680" y="152400"/>
            <a:ext cx="8445560" cy="4622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Assuming environmental 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work</a:t>
            </a: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</a:p>
          <a:p>
            <a:pPr algn="ctr">
              <a:lnSpc>
                <a:spcPct val="10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use </a:t>
            </a: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them </a:t>
            </a:r>
          </a:p>
          <a:p>
            <a:pPr algn="ctr">
              <a:lnSpc>
                <a:spcPct val="100000"/>
              </a:lnSpc>
            </a:pPr>
            <a:r>
              <a:rPr lang="en-US" sz="6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</a:t>
            </a: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conservation? 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130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90155"/>
            <a:ext cx="3267456" cy="857250"/>
          </a:xfrm>
        </p:spPr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60" y="1063229"/>
            <a:ext cx="4071620" cy="3718436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9,670 bird,  5,070 mammal, </a:t>
            </a:r>
            <a:br>
              <a:rPr lang="en-AU" dirty="0"/>
            </a:br>
            <a:r>
              <a:rPr lang="en-AU" dirty="0"/>
              <a:t>5,197 amphibian species</a:t>
            </a:r>
          </a:p>
          <a:p>
            <a:endParaRPr lang="en-AU" dirty="0"/>
          </a:p>
          <a:p>
            <a:r>
              <a:rPr lang="en-AU" dirty="0"/>
              <a:t>5 × 5 km maps delineating suitable habitat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Subdivided each species’ spatial distribution into multiple “environmental partitions”</a:t>
            </a:r>
          </a:p>
          <a:p>
            <a:endParaRPr lang="en-AU" dirty="0"/>
          </a:p>
          <a:p>
            <a:r>
              <a:rPr lang="en-AU" dirty="0"/>
              <a:t>Set targets for each environmental partition for each species’ spatial distribution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0CE54DF2-FF9E-377D-F814-2BAE135166EE}"/>
              </a:ext>
            </a:extLst>
          </p:cNvPr>
          <p:cNvSpPr/>
          <p:nvPr/>
        </p:nvSpPr>
        <p:spPr>
          <a:xfrm>
            <a:off x="6576019" y="4797207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0FEF1-244D-4167-B59C-C311637E36CA}"/>
              </a:ext>
            </a:extLst>
          </p:cNvPr>
          <p:cNvSpPr/>
          <p:nvPr/>
        </p:nvSpPr>
        <p:spPr>
          <a:xfrm>
            <a:off x="4368800" y="179960"/>
            <a:ext cx="4472899" cy="46380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17678-730D-4296-9CBC-A6F6DFE8D844}"/>
              </a:ext>
            </a:extLst>
          </p:cNvPr>
          <p:cNvSpPr/>
          <p:nvPr/>
        </p:nvSpPr>
        <p:spPr>
          <a:xfrm>
            <a:off x="6788484" y="1302513"/>
            <a:ext cx="1762171" cy="3348446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8399" y="142367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 descr="Extended Data Fig. 4">
            <a:extLst>
              <a:ext uri="{FF2B5EF4-FFF2-40B4-BE49-F238E27FC236}">
                <a16:creationId xmlns:a16="http://schemas.microsoft.com/office/drawing/2014/main" id="{3CBA509A-D325-493C-9A33-9FBC526D9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9" t="36346" b="33382"/>
          <a:stretch/>
        </p:blipFill>
        <p:spPr bwMode="auto">
          <a:xfrm>
            <a:off x="6857010" y="2986270"/>
            <a:ext cx="1591425" cy="15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tended Data Fig. 4">
            <a:extLst>
              <a:ext uri="{FF2B5EF4-FFF2-40B4-BE49-F238E27FC236}">
                <a16:creationId xmlns:a16="http://schemas.microsoft.com/office/drawing/2014/main" id="{BD4BB733-D4D6-48BD-884F-BB723A964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" t="2984" r="50804" b="66615"/>
          <a:stretch/>
        </p:blipFill>
        <p:spPr bwMode="auto">
          <a:xfrm>
            <a:off x="4498880" y="1001776"/>
            <a:ext cx="1565787" cy="15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tended Data Fig. 4">
            <a:extLst>
              <a:ext uri="{FF2B5EF4-FFF2-40B4-BE49-F238E27FC236}">
                <a16:creationId xmlns:a16="http://schemas.microsoft.com/office/drawing/2014/main" id="{5DFAF334-71B2-4B44-BF7C-20F47CFF7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6" r="50824" b="33403"/>
          <a:stretch/>
        </p:blipFill>
        <p:spPr bwMode="auto">
          <a:xfrm>
            <a:off x="6857010" y="1390782"/>
            <a:ext cx="1591425" cy="15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tended Data Fig. 4">
            <a:extLst>
              <a:ext uri="{FF2B5EF4-FFF2-40B4-BE49-F238E27FC236}">
                <a16:creationId xmlns:a16="http://schemas.microsoft.com/office/drawing/2014/main" id="{CD1059E6-3ED7-4463-BB4E-EB37AFA21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69614" r="50050" b="-148"/>
          <a:stretch/>
        </p:blipFill>
        <p:spPr bwMode="auto">
          <a:xfrm>
            <a:off x="4512061" y="3170555"/>
            <a:ext cx="1577975" cy="15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9A46B-DA53-4F54-8C37-13D051D8C484}"/>
              </a:ext>
            </a:extLst>
          </p:cNvPr>
          <p:cNvSpPr txBox="1"/>
          <p:nvPr/>
        </p:nvSpPr>
        <p:spPr>
          <a:xfrm>
            <a:off x="4589486" y="632444"/>
            <a:ext cx="13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Habitat data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65486-BBE7-49DC-BC82-F15E786ED5DE}"/>
              </a:ext>
            </a:extLst>
          </p:cNvPr>
          <p:cNvSpPr txBox="1"/>
          <p:nvPr/>
        </p:nvSpPr>
        <p:spPr>
          <a:xfrm>
            <a:off x="6081455" y="681119"/>
            <a:ext cx="310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Environmental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variation (PCA scores)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27C66-8C50-4C8F-B89B-D30C74AE26D6}"/>
              </a:ext>
            </a:extLst>
          </p:cNvPr>
          <p:cNvSpPr txBox="1"/>
          <p:nvPr/>
        </p:nvSpPr>
        <p:spPr>
          <a:xfrm>
            <a:off x="4451233" y="2538776"/>
            <a:ext cx="163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Environmental partitions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06DE5-B65A-46B4-8EDF-C43B6E7E5B93}"/>
              </a:ext>
            </a:extLst>
          </p:cNvPr>
          <p:cNvCxnSpPr>
            <a:cxnSpLocks/>
          </p:cNvCxnSpPr>
          <p:nvPr/>
        </p:nvCxnSpPr>
        <p:spPr>
          <a:xfrm>
            <a:off x="6133193" y="1564736"/>
            <a:ext cx="562151" cy="4440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EAD185-F238-455D-91FA-3E9DB862383E}"/>
              </a:ext>
            </a:extLst>
          </p:cNvPr>
          <p:cNvCxnSpPr>
            <a:cxnSpLocks/>
          </p:cNvCxnSpPr>
          <p:nvPr/>
        </p:nvCxnSpPr>
        <p:spPr>
          <a:xfrm flipH="1">
            <a:off x="6133193" y="3416591"/>
            <a:ext cx="546701" cy="628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6F1CCF9-3C18-4C1F-B31C-E1A3D201FEF8}"/>
              </a:ext>
            </a:extLst>
          </p:cNvPr>
          <p:cNvSpPr/>
          <p:nvPr/>
        </p:nvSpPr>
        <p:spPr>
          <a:xfrm>
            <a:off x="4527372" y="3195017"/>
            <a:ext cx="91440" cy="127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7B21D7-9024-455B-96B0-03D972B8B1DA}"/>
              </a:ext>
            </a:extLst>
          </p:cNvPr>
          <p:cNvSpPr/>
          <p:nvPr/>
        </p:nvSpPr>
        <p:spPr>
          <a:xfrm>
            <a:off x="6872796" y="3001812"/>
            <a:ext cx="91440" cy="127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514952-EBB3-4E3E-9A79-35E9CAAC574A}"/>
              </a:ext>
            </a:extLst>
          </p:cNvPr>
          <p:cNvSpPr/>
          <p:nvPr/>
        </p:nvSpPr>
        <p:spPr>
          <a:xfrm>
            <a:off x="6872796" y="1406324"/>
            <a:ext cx="91440" cy="127000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F1C472-E3F7-4ED6-92D8-4230D3C2FFD1}"/>
              </a:ext>
            </a:extLst>
          </p:cNvPr>
          <p:cNvSpPr/>
          <p:nvPr/>
        </p:nvSpPr>
        <p:spPr>
          <a:xfrm>
            <a:off x="4527372" y="1026014"/>
            <a:ext cx="91440" cy="127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ED7963-C000-4249-B85C-FDB681A80420}"/>
              </a:ext>
            </a:extLst>
          </p:cNvPr>
          <p:cNvSpPr txBox="1"/>
          <p:nvPr/>
        </p:nvSpPr>
        <p:spPr>
          <a:xfrm>
            <a:off x="4632961" y="220600"/>
            <a:ext cx="408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Giant panda (</a:t>
            </a:r>
            <a:r>
              <a:rPr lang="en-US" sz="2400" b="1" i="1" dirty="0">
                <a:solidFill>
                  <a:schemeClr val="bg1"/>
                </a:solidFill>
              </a:rPr>
              <a:t>A. </a:t>
            </a:r>
            <a:r>
              <a:rPr lang="en-US" sz="2400" b="1" i="1" dirty="0" err="1">
                <a:solidFill>
                  <a:schemeClr val="bg1"/>
                </a:solidFill>
              </a:rPr>
              <a:t>melanoleuca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  <a:endParaRPr lang="en-C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4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25579" y="1017011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53579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/>
              <a:t>How good is the existing protected system?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39" y="942224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18,097 (90%) species are not adequately represented in reserves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9,651 (48%)  species do not have a single partition  adequately represented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these, 2,385 species are globally imperilled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8428362" y="1105395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21910" y="2282261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7463" y="337869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 descr="figur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 bwMode="auto">
          <a:xfrm>
            <a:off x="4753464" y="1070669"/>
            <a:ext cx="4260319" cy="3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3599623" y="262652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species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0277" y="2211194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3248" y="1043694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Amphibians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3698" y="3448053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Mammals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9FF2DAE9-8C4B-680E-1946-7834CA9B1295}"/>
              </a:ext>
            </a:extLst>
          </p:cNvPr>
          <p:cNvSpPr/>
          <p:nvPr/>
        </p:nvSpPr>
        <p:spPr>
          <a:xfrm>
            <a:off x="39515" y="47788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598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79"/>
            <a:ext cx="8229600" cy="857250"/>
          </a:xfrm>
        </p:spPr>
        <p:txBody>
          <a:bodyPr/>
          <a:lstStyle/>
          <a:p>
            <a:r>
              <a:rPr lang="en-AU" dirty="0"/>
              <a:t>Prioritization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709" y="929658"/>
            <a:ext cx="8883127" cy="3057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41" name="Picture 17" descr="Fig.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r="11697" b="50467"/>
          <a:stretch/>
        </p:blipFill>
        <p:spPr bwMode="auto">
          <a:xfrm>
            <a:off x="182281" y="978272"/>
            <a:ext cx="7545924" cy="296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ig.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5" b="71005"/>
          <a:stretch/>
        </p:blipFill>
        <p:spPr bwMode="auto">
          <a:xfrm>
            <a:off x="7776301" y="998430"/>
            <a:ext cx="1156440" cy="21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93763" y="4074873"/>
            <a:ext cx="655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34% of Earth’s land and inland waters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5D72843-8C89-82EF-76FA-135747F0E949}"/>
              </a:ext>
            </a:extLst>
          </p:cNvPr>
          <p:cNvSpPr/>
          <p:nvPr/>
        </p:nvSpPr>
        <p:spPr>
          <a:xfrm>
            <a:off x="6598566" y="47788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604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72130" y="4738616"/>
            <a:ext cx="34280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(in press)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DD4899DB-07E4-9772-EB78-93244EEC90F8}"/>
              </a:ext>
            </a:extLst>
          </p:cNvPr>
          <p:cNvSpPr/>
          <p:nvPr/>
        </p:nvSpPr>
        <p:spPr>
          <a:xfrm>
            <a:off x="72130" y="4738616"/>
            <a:ext cx="34280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6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(in press) 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 Appl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6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6944</TotalTime>
  <Words>1128</Words>
  <Application>Microsoft Office PowerPoint</Application>
  <PresentationFormat>On-screen Show (16:9)</PresentationFormat>
  <Paragraphs>455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How good is the existing protected system?</vt:lpstr>
      <vt:lpstr>Prioritization</vt:lpstr>
      <vt:lpstr>PowerPoint Presentation</vt:lpstr>
      <vt:lpstr>A comparison of approaches for including connectivity in systematic conservation planning</vt:lpstr>
      <vt:lpstr>PowerPoint Presentation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Hanson</cp:lastModifiedBy>
  <cp:revision>1644</cp:revision>
  <dcterms:created xsi:type="dcterms:W3CDTF">2006-08-16T00:00:00Z</dcterms:created>
  <dcterms:modified xsi:type="dcterms:W3CDTF">2022-09-23T15:33:39Z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